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10" r:id="rId5"/>
    <p:sldId id="305" r:id="rId6"/>
    <p:sldId id="276" r:id="rId7"/>
    <p:sldId id="274" r:id="rId8"/>
    <p:sldId id="286" r:id="rId9"/>
    <p:sldId id="279" r:id="rId10"/>
    <p:sldId id="311" r:id="rId11"/>
    <p:sldId id="312" r:id="rId12"/>
    <p:sldId id="307" r:id="rId13"/>
    <p:sldId id="308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E0FC"/>
    <a:srgbClr val="000000"/>
    <a:srgbClr val="4A5EE6"/>
    <a:srgbClr val="132BD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6"/>
  </p:normalViewPr>
  <p:slideViewPr>
    <p:cSldViewPr snapToGrid="0">
      <p:cViewPr varScale="1">
        <p:scale>
          <a:sx n="95" d="100"/>
          <a:sy n="95" d="100"/>
        </p:scale>
        <p:origin x="54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6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public.tableau.com/app/profile/noah.vaknin/viz/CustomersBycountry/Top10CustomersPercountry?publish=yes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public.tableau.com/app/profile/noah.vaknin/viz/citiesmap_17338460466560/Sheet1?publish=yes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public.tableau.com/app/profile/noah.vaknin/viz/toppayingcustomers/Sheet1?publish=yes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7" y="1399032"/>
            <a:ext cx="6757416" cy="3427502"/>
          </a:xfrm>
        </p:spPr>
        <p:txBody>
          <a:bodyPr/>
          <a:lstStyle/>
          <a:p>
            <a:r>
              <a:rPr lang="en-US" dirty="0"/>
              <a:t>Insights for </a:t>
            </a:r>
            <a:r>
              <a:rPr lang="en-US" dirty="0" err="1"/>
              <a:t>rockBUSTER</a:t>
            </a:r>
            <a:r>
              <a:rPr lang="en-US" dirty="0"/>
              <a:t> Stealth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/>
          <a:lstStyle/>
          <a:p>
            <a:r>
              <a:rPr lang="en-US" dirty="0"/>
              <a:t>Noah Vaknin</a:t>
            </a:r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7B9D3-A88A-5F79-3CD7-7112379E4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Going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092CE-B028-71A6-C0A0-FB94C591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8361" y="1307592"/>
            <a:ext cx="6253793" cy="4270248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2000" dirty="0"/>
              <a:t>Recommendations:</a:t>
            </a:r>
          </a:p>
          <a:p>
            <a:pPr marL="283464" indent="-283464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1400" dirty="0"/>
              <a:t>Increase Marketing in Key Regions: </a:t>
            </a:r>
            <a:r>
              <a:rPr lang="en-US" sz="1400" b="0" dirty="0"/>
              <a:t>Allocate more marketing resources to Asia and America, focusing on India, China, and the U.S., to capitalize on their strong customer bases.</a:t>
            </a:r>
          </a:p>
          <a:p>
            <a:pPr marL="283464" indent="-283464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1400" dirty="0"/>
              <a:t>Streamline the Movie Catalog: </a:t>
            </a:r>
            <a:r>
              <a:rPr lang="en-US" sz="1400" b="0" dirty="0"/>
              <a:t>Remove underperforming movies with minimal or no rentals to save on licensing fees and invest in movies with higher demand.</a:t>
            </a:r>
          </a:p>
          <a:p>
            <a:pPr marL="283464" indent="-283464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1400" dirty="0"/>
              <a:t>Enhance Popular Offerings: </a:t>
            </a:r>
            <a:r>
              <a:rPr lang="en-US" sz="1400" b="0" dirty="0"/>
              <a:t>Prioritize securing licenses for movies that are already popular or have potential to perform well in key regions, ensuring a stronger appeal to customers.</a:t>
            </a:r>
          </a:p>
          <a:p>
            <a:pPr marL="283464" indent="-283464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US" sz="1400" dirty="0"/>
              <a:t>Localized Strategies: </a:t>
            </a:r>
            <a:r>
              <a:rPr lang="en-US" sz="1400" b="0" dirty="0"/>
              <a:t>Consider tailoring content or promotions for regional audiences, particularly in India and China, to further boost engagement and rentals.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096C5E-DC1F-D26B-A71E-5322020B8A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 descr="Silver metal newtons cradle">
            <a:extLst>
              <a:ext uri="{FF2B5EF4-FFF2-40B4-BE49-F238E27FC236}">
                <a16:creationId xmlns:a16="http://schemas.microsoft.com/office/drawing/2014/main" id="{2208EFCE-FEB7-2BBF-2940-D0E6AC3E3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5272" y="2543238"/>
            <a:ext cx="4292034" cy="303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983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644501"/>
          </a:xfrm>
        </p:spPr>
        <p:txBody>
          <a:bodyPr/>
          <a:lstStyle/>
          <a:p>
            <a:r>
              <a:rPr lang="en-US" dirty="0"/>
              <a:t>Noah Vaknin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5029200" cy="215798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5" name="Picture Placeholder 4" descr="Close-up of skyscrapers">
            <a:extLst>
              <a:ext uri="{FF2B5EF4-FFF2-40B4-BE49-F238E27FC236}">
                <a16:creationId xmlns:a16="http://schemas.microsoft.com/office/drawing/2014/main" id="{CBD79D95-B489-7C39-8BA1-EDA2F8F1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3" b="43"/>
          <a:stretch/>
        </p:blipFill>
        <p:spPr>
          <a:xfrm>
            <a:off x="1395412" y="653461"/>
            <a:ext cx="4597556" cy="55499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3127248"/>
            <a:ext cx="4834517" cy="3108960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Deliverables </a:t>
            </a:r>
          </a:p>
          <a:p>
            <a:r>
              <a:rPr lang="en-US" dirty="0"/>
              <a:t>Data Brief</a:t>
            </a:r>
          </a:p>
          <a:p>
            <a:r>
              <a:rPr lang="en-US" dirty="0"/>
              <a:t>Summary</a:t>
            </a:r>
          </a:p>
          <a:p>
            <a:r>
              <a:rPr lang="en-US" dirty="0"/>
              <a:t>Future Strategies</a:t>
            </a:r>
          </a:p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B33E9-5728-FA5C-0AC2-27407C4E7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1720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DBA0D-C717-B16D-F1F6-BA5D8E09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096" y="789043"/>
            <a:ext cx="5093208" cy="506727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14" name="Picture Placeholder 13" descr="Close up of abstract image">
            <a:extLst>
              <a:ext uri="{FF2B5EF4-FFF2-40B4-BE49-F238E27FC236}">
                <a16:creationId xmlns:a16="http://schemas.microsoft.com/office/drawing/2014/main" id="{B603978A-003D-ECA6-02D2-260C6A3BC3F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85" r="85"/>
          <a:stretch/>
        </p:blipFill>
        <p:spPr>
          <a:xfrm>
            <a:off x="832104" y="640080"/>
            <a:ext cx="4727448" cy="5559552"/>
          </a:xfrm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FF12102E-D9F3-6902-FAFD-D6BCD075C6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305550" y="1748411"/>
            <a:ext cx="5054346" cy="33611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fontAlgn="base">
              <a:buClrTx/>
              <a:buSzTx/>
              <a:tabLst/>
            </a:pPr>
            <a:r>
              <a:rPr lang="en-US" altLang="en-US" sz="1800" dirty="0"/>
              <a:t>To stay competitive against streaming services like Netflix and Amazon Prime, </a:t>
            </a:r>
            <a:r>
              <a:rPr lang="en-US" altLang="en-US" sz="1800" dirty="0" err="1"/>
              <a:t>Rockbuster</a:t>
            </a:r>
            <a:r>
              <a:rPr lang="en-US" altLang="en-US" sz="1800" dirty="0"/>
              <a:t> Stealth plans to launch an online video rental service using its existing movie licenses.</a:t>
            </a:r>
          </a:p>
          <a:p>
            <a:pPr marR="0" lvl="0" fontAlgn="base">
              <a:buClrTx/>
              <a:buSzTx/>
              <a:tabLst/>
            </a:pPr>
            <a:r>
              <a:rPr lang="en-US" altLang="en-US" sz="1800" dirty="0"/>
              <a:t>Led by the BI department, this analysis supports the strategy for the new service.</a:t>
            </a:r>
          </a:p>
          <a:p>
            <a:pPr marR="0" lvl="0" fontAlgn="base">
              <a:buClrTx/>
              <a:buSzTx/>
              <a:tabLst/>
            </a:pPr>
            <a:r>
              <a:rPr lang="en-US" altLang="en-US" sz="1800" dirty="0"/>
              <a:t>It answers key questions from management on revenue by movie, customer locations, and regional sales.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42" y="658368"/>
            <a:ext cx="6839712" cy="603504"/>
          </a:xfrm>
        </p:spPr>
        <p:txBody>
          <a:bodyPr anchor="b"/>
          <a:lstStyle/>
          <a:p>
            <a:r>
              <a:rPr lang="en-US" dirty="0"/>
              <a:t>Deliverables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242" y="1728216"/>
            <a:ext cx="5248656" cy="2871216"/>
          </a:xfrm>
        </p:spPr>
        <p:txBody>
          <a:bodyPr anchor="b"/>
          <a:lstStyle/>
          <a:p>
            <a:r>
              <a:rPr lang="en-US" dirty="0"/>
              <a:t>What is the average rental duration for all movies?</a:t>
            </a:r>
          </a:p>
          <a:p>
            <a:r>
              <a:rPr lang="en-US" dirty="0"/>
              <a:t>What is the average rental rate for all movies?</a:t>
            </a:r>
          </a:p>
          <a:p>
            <a:r>
              <a:rPr lang="en-US" dirty="0"/>
              <a:t>Which Countries have the highest number of Consumers?</a:t>
            </a:r>
          </a:p>
          <a:p>
            <a:r>
              <a:rPr lang="en-US" dirty="0"/>
              <a:t>Where in these countries (city) are these consumers based nearby?</a:t>
            </a:r>
          </a:p>
          <a:p>
            <a:r>
              <a:rPr lang="en-US" dirty="0"/>
              <a:t>Who are these consumers?</a:t>
            </a:r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541" r="2541"/>
          <a:stretch/>
        </p:blipFill>
        <p:spPr>
          <a:xfrm>
            <a:off x="7680960" y="804672"/>
            <a:ext cx="3475649" cy="5248656"/>
          </a:xfrm>
        </p:spPr>
      </p:pic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6622354" y="333053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926" y="872784"/>
            <a:ext cx="3814171" cy="651389"/>
          </a:xfrm>
        </p:spPr>
        <p:txBody>
          <a:bodyPr/>
          <a:lstStyle/>
          <a:p>
            <a:r>
              <a:rPr lang="en-US" dirty="0"/>
              <a:t>Data Brief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8BE1A6-FFA0-C771-BD7D-BFE0B4DF4BCE}"/>
              </a:ext>
            </a:extLst>
          </p:cNvPr>
          <p:cNvSpPr txBox="1"/>
          <p:nvPr/>
        </p:nvSpPr>
        <p:spPr>
          <a:xfrm rot="10800000" flipV="1">
            <a:off x="6096000" y="2105114"/>
            <a:ext cx="5278734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Current State: </a:t>
            </a:r>
            <a:r>
              <a:rPr lang="en-US" dirty="0"/>
              <a:t>Our movie rental service currently provides a library of </a:t>
            </a:r>
            <a:r>
              <a:rPr lang="en-US" b="1" dirty="0"/>
              <a:t>1,000</a:t>
            </a:r>
            <a:r>
              <a:rPr lang="en-US" dirty="0"/>
              <a:t> English-language films, spanning 17 categories and available in </a:t>
            </a:r>
            <a:r>
              <a:rPr lang="en-US" b="1" dirty="0"/>
              <a:t>109</a:t>
            </a:r>
            <a:r>
              <a:rPr lang="en-US" dirty="0"/>
              <a:t> countries.</a:t>
            </a:r>
          </a:p>
          <a:p>
            <a:endParaRPr lang="en-US" dirty="0"/>
          </a:p>
          <a:p>
            <a:r>
              <a:rPr lang="en-US" b="1" dirty="0"/>
              <a:t>Other Key Stats: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rental duration = 4 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rental rate = $2.99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replacement cost = $19.99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179" y="239754"/>
            <a:ext cx="5771472" cy="1463040"/>
          </a:xfrm>
        </p:spPr>
        <p:txBody>
          <a:bodyPr/>
          <a:lstStyle/>
          <a:p>
            <a:r>
              <a:rPr lang="en-US" dirty="0">
                <a:hlinkClick r:id="rId2"/>
              </a:rPr>
              <a:t>Country Breakdown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Here you can see the top 10 countries with the highest customer base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400" dirty="0"/>
              <a:t>India and China make up a large portion of the customer base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1400" dirty="0"/>
              <a:t>On average, the more customers per country, the more revenue that country earns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76EF2B-C473-AB81-DF92-1ED72CD23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0651" y="442127"/>
            <a:ext cx="5455195" cy="599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37ED9-9B43-2D67-3484-524F7487E9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5B5BC0-7157-F13B-AC70-2A3F9CC6A9F0}"/>
              </a:ext>
            </a:extLst>
          </p:cNvPr>
          <p:cNvSpPr txBox="1"/>
          <p:nvPr/>
        </p:nvSpPr>
        <p:spPr>
          <a:xfrm>
            <a:off x="870858" y="432079"/>
            <a:ext cx="52251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cap="all" spc="600" dirty="0">
                <a:latin typeface="+mj-lt"/>
                <a:ea typeface="+mj-ea"/>
                <a:hlinkClick r:id="rId2"/>
              </a:rPr>
              <a:t>Break Down by City</a:t>
            </a:r>
            <a:endParaRPr lang="en-US" sz="3200" cap="all" spc="600" dirty="0">
              <a:latin typeface="+mj-lt"/>
              <a:ea typeface="+mj-ea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B4710A-9D67-71EE-E1DD-821BDC746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14" y="1509297"/>
            <a:ext cx="10842171" cy="44349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8FC5C5-BDAA-1018-38EF-F3156F385A26}"/>
              </a:ext>
            </a:extLst>
          </p:cNvPr>
          <p:cNvSpPr txBox="1"/>
          <p:nvPr/>
        </p:nvSpPr>
        <p:spPr>
          <a:xfrm>
            <a:off x="602901" y="6102755"/>
            <a:ext cx="96263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highlight>
                  <a:srgbClr val="DCE0FC"/>
                </a:highlight>
              </a:rPr>
              <a:t>Similarly to the country breakdown, we see a lot of cities in India and China have the greatest amount of customers</a:t>
            </a:r>
          </a:p>
        </p:txBody>
      </p:sp>
    </p:spTree>
    <p:extLst>
      <p:ext uri="{BB962C8B-B14F-4D97-AF65-F5344CB8AC3E}">
        <p14:creationId xmlns:p14="http://schemas.microsoft.com/office/powerpoint/2010/main" val="190052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FE868-A5FC-5B07-0C5B-A7E15202E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135" y="652545"/>
            <a:ext cx="7630417" cy="543011"/>
          </a:xfrm>
        </p:spPr>
        <p:txBody>
          <a:bodyPr/>
          <a:lstStyle/>
          <a:p>
            <a:r>
              <a:rPr lang="en-US" dirty="0">
                <a:hlinkClick r:id="rId2"/>
              </a:rPr>
              <a:t>Customer Break down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11ECA-1233-3916-D3F7-C0906787B0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8385" y="2110555"/>
            <a:ext cx="4370522" cy="35661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/>
              <a:t>Here we can see unlike a lot of the previous data, the top paying customers actually reside in the USA.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/>
              <a:t>However, this isn’t they're stark of a difference between the other data as the United States is they're in total consumers per country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FBDE7-3970-7B39-C8D5-563E37CE43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0AD8D8-AFBF-31A0-5421-F045C79C6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317" y="1421439"/>
            <a:ext cx="7109045" cy="443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354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37C43-2A58-4D8F-4B88-9D5CBE782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0682" y="1455252"/>
            <a:ext cx="5540360" cy="4382840"/>
          </a:xfrm>
        </p:spPr>
        <p:txBody>
          <a:bodyPr/>
          <a:lstStyle/>
          <a:p>
            <a:pPr marL="283464" indent="-283464">
              <a:buFont typeface="Wingdings" panose="05000000000000000000" pitchFamily="2" charset="2"/>
              <a:buChar char="Ø"/>
            </a:pPr>
            <a:r>
              <a:rPr lang="en-US" b="1" dirty="0"/>
              <a:t>Customer Base: </a:t>
            </a:r>
            <a:r>
              <a:rPr lang="en-US" dirty="0"/>
              <a:t>The largest customer groups are located in India, China, and the United States, indicating these regions drive most of the business.</a:t>
            </a:r>
          </a:p>
          <a:p>
            <a:pPr marL="283464" indent="-283464">
              <a:buFont typeface="Wingdings" panose="05000000000000000000" pitchFamily="2" charset="2"/>
              <a:buChar char="Ø"/>
            </a:pPr>
            <a:r>
              <a:rPr lang="en-US" b="1" dirty="0"/>
              <a:t>Revenue Distribution: </a:t>
            </a:r>
            <a:r>
              <a:rPr lang="en-US" dirty="0"/>
              <a:t>Asia and America contribute the majority of the company’s revenue, showing these markets hold the greatest potential for growth.</a:t>
            </a:r>
          </a:p>
          <a:p>
            <a:pPr marL="283464" indent="-283464">
              <a:buFont typeface="Wingdings" panose="05000000000000000000" pitchFamily="2" charset="2"/>
              <a:buChar char="Ø"/>
            </a:pPr>
            <a:r>
              <a:rPr lang="en-US" b="1" dirty="0"/>
              <a:t>Movie Performance: </a:t>
            </a:r>
            <a:r>
              <a:rPr lang="en-US" dirty="0"/>
              <a:t>Analysis shows that certain movies in the catalog have little to no rental activity, which suggests they are not appealing to customers.</a:t>
            </a:r>
          </a:p>
          <a:p>
            <a:endParaRPr lang="en-US" dirty="0"/>
          </a:p>
        </p:txBody>
      </p:sp>
      <p:pic>
        <p:nvPicPr>
          <p:cNvPr id="9" name="Content Placeholder 8" descr="Stopwatch">
            <a:extLst>
              <a:ext uri="{FF2B5EF4-FFF2-40B4-BE49-F238E27FC236}">
                <a16:creationId xmlns:a16="http://schemas.microsoft.com/office/drawing/2014/main" id="{BC965212-C8AB-FD0D-9647-974637B242C6}"/>
              </a:ext>
            </a:extLst>
          </p:cNvPr>
          <p:cNvPicPr>
            <a:picLocks noGrp="1" noChangeAspect="1"/>
          </p:cNvPicPr>
          <p:nvPr>
            <p:ph sz="half" idx="12"/>
          </p:nvPr>
        </p:nvPicPr>
        <p:blipFill>
          <a:blip r:embed="rId3"/>
          <a:stretch>
            <a:fillRect/>
          </a:stretch>
        </p:blipFill>
        <p:spPr>
          <a:xfrm>
            <a:off x="7234555" y="2098389"/>
            <a:ext cx="3970086" cy="233203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9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8">
    <a:dk1>
      <a:srgbClr val="36393B"/>
    </a:dk1>
    <a:lt1>
      <a:srgbClr val="FFFFFF"/>
    </a:lt1>
    <a:dk2>
      <a:srgbClr val="4D62EF"/>
    </a:dk2>
    <a:lt2>
      <a:srgbClr val="E7E4E6"/>
    </a:lt2>
    <a:accent1>
      <a:srgbClr val="3AEFCC"/>
    </a:accent1>
    <a:accent2>
      <a:srgbClr val="62D382"/>
    </a:accent2>
    <a:accent3>
      <a:srgbClr val="FDED60"/>
    </a:accent3>
    <a:accent4>
      <a:srgbClr val="FD4C00"/>
    </a:accent4>
    <a:accent5>
      <a:srgbClr val="FE2701"/>
    </a:accent5>
    <a:accent6>
      <a:srgbClr val="CA54FB"/>
    </a:accent6>
    <a:hlink>
      <a:srgbClr val="4D62EF"/>
    </a:hlink>
    <a:folHlink>
      <a:srgbClr val="FC4C0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Words>516</Words>
  <Application>Microsoft Office PowerPoint</Application>
  <PresentationFormat>Widescreen</PresentationFormat>
  <Paragraphs>57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Avenir Next LT Pro</vt:lpstr>
      <vt:lpstr>Avenir Next LT Pro Light</vt:lpstr>
      <vt:lpstr>Calibri</vt:lpstr>
      <vt:lpstr>Wingdings</vt:lpstr>
      <vt:lpstr>Custom</vt:lpstr>
      <vt:lpstr>Insights for rockBUSTER Stealth</vt:lpstr>
      <vt:lpstr>AGENDA</vt:lpstr>
      <vt:lpstr>Introduction</vt:lpstr>
      <vt:lpstr>Deliverables </vt:lpstr>
      <vt:lpstr>Data Brief</vt:lpstr>
      <vt:lpstr>Country Breakdown</vt:lpstr>
      <vt:lpstr>PowerPoint Presentation</vt:lpstr>
      <vt:lpstr>Customer Break down</vt:lpstr>
      <vt:lpstr>Summary</vt:lpstr>
      <vt:lpstr>Going Forward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Noah Vaknin</dc:creator>
  <cp:lastModifiedBy>Noah Vaknin</cp:lastModifiedBy>
  <cp:revision>1</cp:revision>
  <dcterms:created xsi:type="dcterms:W3CDTF">2024-12-10T19:05:44Z</dcterms:created>
  <dcterms:modified xsi:type="dcterms:W3CDTF">2024-12-10T20:34:47Z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